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Tasks</c:v>
                </c:pt>
              </c:strCache>
            </c:strRef>
          </c:tx>
          <c:spPr>
            <a:solidFill>
              <a:srgbClr val="34D39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6EDF3"/>
                    </a:solidFill>
                    <a:latin typeface="Courier New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Data</c:v>
                  </c:pt>
                  <c:pt idx="1">
                    <c:v>SQL</c:v>
                  </c:pt>
                  <c:pt idx="2">
                    <c:v>Dashboard</c:v>
                  </c:pt>
                  <c:pt idx="3">
                    <c:v>Laporan</c:v>
                  </c:pt>
                  <c:pt idx="4">
                    <c:v>Scraping</c:v>
                  </c:pt>
                  <c:pt idx="5">
                    <c:v>Streamlit</c:v>
                  </c:pt>
                  <c:pt idx="6">
                    <c:v>Python</c:v>
                  </c:pt>
                  <c:pt idx="7">
                    <c:v>PPT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36</c:v>
                </c:pt>
                <c:pt idx="1">
                  <c:v>34</c:v>
                </c:pt>
                <c:pt idx="2">
                  <c:v>31</c:v>
                </c:pt>
                <c:pt idx="3">
                  <c:v>18</c:v>
                </c:pt>
                <c:pt idx="4">
                  <c:v>15</c:v>
                </c:pt>
                <c:pt idx="5">
                  <c:v>14</c:v>
                </c:pt>
                <c:pt idx="6">
                  <c:v>7</c:v>
                </c:pt>
                <c:pt idx="7">
                  <c:v>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6EDF3"/>
                  </a:solidFill>
                  <a:latin typeface="Courier New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9CB0"/>
                </a:solidFill>
                <a:latin typeface="Courier New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21B28"/>
        </a:solidFill>
        <a:ln>
          <a:noFill/>
        </a:ln>
        <a:effectLst/>
      </c:spPr>
    </c:plotArea>
    <c:plotVisOnly val="1"/>
    <c:dispBlanksAs val="span"/>
  </c:chart>
  <c:spPr>
    <a:solidFill>
      <a:srgbClr val="121B28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src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34D399"/>
              </a:solidFill>
              <a:effectLst/>
            </c:spPr>
          </c:dPt>
          <c:dPt>
            <c:idx val="1"/>
            <c:bubble3D val="0"/>
            <c:spPr>
              <a:solidFill>
                <a:srgbClr val="22D3EE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04140D"/>
                      </a:solidFill>
                      <a:latin typeface="Courier New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04140D"/>
                      </a:solidFill>
                      <a:latin typeface="Courier New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Request antar-tim</c:v>
                </c:pt>
                <c:pt idx="1">
                  <c:v>Main (rutin)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80</c:v>
                </c:pt>
                <c:pt idx="1">
                  <c:v>40</c:v>
                </c:pt>
              </c:numCache>
            </c:numRef>
          </c:val>
        </c:ser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span"/>
  </c:chart>
  <c:spPr>
    <a:solidFill>
      <a:srgbClr val="121B28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maganghubportofolio.vercel.app" TargetMode="External"/><Relationship Id="rId1" Type="http://schemas.openxmlformats.org/officeDocument/2006/relationships/image" Target="../media/image-1-1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maganghubportofolio.vercel.app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maganghubportofolio.vercel.app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maganghubportofolio.vercel.app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maganghubportofolio.vercel.app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hyperlink" Target="https://maganghubportofolio.vercel.app" TargetMode="External"/><Relationship Id="rId1" Type="http://schemas.openxmlformats.org/officeDocument/2006/relationships/image" Target="../media/image-6-1.jpg"/><Relationship Id="rId2" Type="http://schemas.openxmlformats.org/officeDocument/2006/relationships/image" Target="../media/image-6-2.jpg"/><Relationship Id="rId3" Type="http://schemas.openxmlformats.org/officeDocument/2006/relationships/image" Target="../media/image-6-3.jpg"/><Relationship Id="rId4" Type="http://schemas.openxmlformats.org/officeDocument/2006/relationships/image" Target="../media/image-6-4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aganghubportofolio.vercel.app" TargetMode="External"/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maganghubportofolio.vercel.app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maganghubportofolio.vercel.app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-2377440"/>
            <a:ext cx="6400800" cy="6400800"/>
          </a:xfrm>
          <a:prstGeom prst="ellipse">
            <a:avLst/>
          </a:prstGeom>
          <a:solidFill>
            <a:srgbClr val="059669">
              <a:alpha val="1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863840" y="3291840"/>
            <a:ext cx="6400800" cy="6400800"/>
          </a:xfrm>
          <a:prstGeom prst="ellipse">
            <a:avLst/>
          </a:prstGeom>
          <a:solidFill>
            <a:srgbClr val="22D3EE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68680" y="9601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PORTFOLIO // MAGANG HUB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22960" y="1417320"/>
            <a:ext cx="74980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000"/>
              </a:lnSpc>
              <a:buNone/>
            </a:pPr>
            <a:r>
              <a:rPr lang="en-US" sz="50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MUHAMMAD ALI</a:t>
            </a:r>
            <a:endParaRPr lang="en-US" sz="5000" dirty="0"/>
          </a:p>
          <a:p>
            <a:pPr indent="0" marL="0">
              <a:lnSpc>
                <a:spcPts val="5000"/>
              </a:lnSpc>
              <a:buNone/>
            </a:pPr>
            <a:r>
              <a:rPr lang="en-US" sz="50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AKBAR AL-QAHRI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868680" y="33832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</a:t>
            </a:r>
            <a:pPr indent="0" marL="0">
              <a:buNone/>
            </a:pPr>
            <a:r>
              <a:rPr lang="en-US" sz="1800" b="1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Data Analyst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8680" y="3794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PT Cerebrum Edukanesia Nusantara · Bandung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68680" y="4224528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Mengubah data mentah dari banyak database menjadi keputusan — lewat star schema dan dashboard Power BI end-to-end.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796528" y="1216152"/>
            <a:ext cx="3072384" cy="3072384"/>
          </a:xfrm>
          <a:prstGeom prst="ellipse">
            <a:avLst/>
          </a:prstGeom>
          <a:solidFill>
            <a:srgbClr val="121B28"/>
          </a:solidFill>
          <a:ln w="31750">
            <a:solidFill>
              <a:srgbClr val="34D399"/>
            </a:solidFill>
            <a:prstDash val="solid"/>
          </a:ln>
          <a:effectLst>
            <a:outerShdw sx="100000" sy="100000" kx="0" ky="0" algn="bl" rotWithShape="0" blurRad="228600" dist="63500" dir="5400000">
              <a:srgbClr val="000000">
                <a:alpha val="45000"/>
              </a:srgbClr>
            </a:outerShdw>
          </a:effectLst>
        </p:spPr>
      </p:sp>
      <p:pic>
        <p:nvPicPr>
          <p:cNvPr id="10" name="Image 0" descr="/sessions/laughing-amazing-bohr/mnt/webportomaganghub/m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0" y="1335024"/>
            <a:ext cx="2834640" cy="2834640"/>
          </a:xfrm>
          <a:prstGeom prst="ellipse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868680" y="5257800"/>
            <a:ext cx="2514600" cy="960120"/>
          </a:xfrm>
          <a:prstGeom prst="roundRect">
            <a:avLst>
              <a:gd name="adj" fmla="val 8571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1033272" y="541324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1051560" y="5888736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TASKS SELESAI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3611880" y="5257800"/>
            <a:ext cx="2514600" cy="960120"/>
          </a:xfrm>
          <a:prstGeom prst="roundRect">
            <a:avLst>
              <a:gd name="adj" fmla="val 8571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3776472" y="541324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000" dirty="0"/>
          </a:p>
        </p:txBody>
      </p:sp>
      <p:sp>
        <p:nvSpPr>
          <p:cNvPr id="16" name="Text 13"/>
          <p:cNvSpPr/>
          <p:nvPr/>
        </p:nvSpPr>
        <p:spPr>
          <a:xfrm>
            <a:off x="3794760" y="5888736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DASHBOARD POWER BI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6355080" y="5257800"/>
            <a:ext cx="2514600" cy="960120"/>
          </a:xfrm>
          <a:prstGeom prst="roundRect">
            <a:avLst>
              <a:gd name="adj" fmla="val 8571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6519672" y="541324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3.74</a:t>
            </a:r>
            <a:endParaRPr lang="en-US" sz="3000" dirty="0"/>
          </a:p>
        </p:txBody>
      </p:sp>
      <p:sp>
        <p:nvSpPr>
          <p:cNvPr id="19" name="Text 16"/>
          <p:cNvSpPr/>
          <p:nvPr/>
        </p:nvSpPr>
        <p:spPr>
          <a:xfrm>
            <a:off x="6537960" y="5888736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IPK DATA SCIENCE</a:t>
            </a:r>
            <a:endParaRPr lang="en-US" sz="900" dirty="0"/>
          </a:p>
        </p:txBody>
      </p:sp>
      <p:sp>
        <p:nvSpPr>
          <p:cNvPr id="20" name="Shape 17"/>
          <p:cNvSpPr/>
          <p:nvPr/>
        </p:nvSpPr>
        <p:spPr>
          <a:xfrm>
            <a:off x="9098280" y="5257800"/>
            <a:ext cx="2514600" cy="960120"/>
          </a:xfrm>
          <a:prstGeom prst="roundRect">
            <a:avLst>
              <a:gd name="adj" fmla="val 8571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21" name="Text 18"/>
          <p:cNvSpPr/>
          <p:nvPr/>
        </p:nvSpPr>
        <p:spPr>
          <a:xfrm>
            <a:off x="9262872" y="541324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3000" dirty="0"/>
          </a:p>
        </p:txBody>
      </p:sp>
      <p:sp>
        <p:nvSpPr>
          <p:cNvPr id="22" name="Text 19"/>
          <p:cNvSpPr/>
          <p:nvPr/>
        </p:nvSpPr>
        <p:spPr>
          <a:xfrm>
            <a:off x="9281160" y="5888736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DIVISI DILAYANI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868680" y="6419088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🌐 maganghubportofolio.vercel.app</a:t>
            </a:r>
            <a:pPr indent="0" marL="0">
              <a:buNone/>
            </a:pPr>
            <a:r>
              <a:rPr lang="en-US" sz="100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·      akbaralqahri@gmail.com      ·      linkedin.com/in/akbaralqahri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— ABOUT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6766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analyst dengan kecenderungan engineering.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66751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Lulusan Data Science Telkom University (IPK 3.74) yang fokus mengubah dataset kompleks menjadi dashboard interaktif dan narasi strategis.</a:t>
            </a:r>
            <a:endParaRPr lang="en-US" sz="15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 record membangun data pipeline end-to-end dan mengotomasi proses bisnis manual dengan Python &amp; AI — nyaman dari lapisan database (SQL, star schema, MySQL) sampai presentasi (Power BI, Streamlit).</a:t>
            </a:r>
            <a:endParaRPr lang="en-US" sz="15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Saat ini menjalani Magang Hub sebagai Data Analyst di PT Cerebrum Edukanesia Nusantara, melayani kebutuhan data lintas tim Management, Marketing, Produk, IT, dan VOC.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772400" y="914400"/>
            <a:ext cx="3840480" cy="4937760"/>
          </a:xfrm>
          <a:prstGeom prst="roundRect">
            <a:avLst>
              <a:gd name="adj" fmla="val 2143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092440" y="12344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name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144000" y="12344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M. Ali Akbar Al-Qahri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8092440" y="1737360"/>
            <a:ext cx="3200400" cy="0"/>
          </a:xfrm>
          <a:prstGeom prst="line">
            <a:avLst/>
          </a:prstGeom>
          <a:noFill/>
          <a:ln w="12700">
            <a:solidFill>
              <a:srgbClr val="1E2C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92440" y="189280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144000" y="1892808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Data Analyst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92440" y="2395728"/>
            <a:ext cx="3200400" cy="0"/>
          </a:xfrm>
          <a:prstGeom prst="line">
            <a:avLst/>
          </a:prstGeom>
          <a:noFill/>
          <a:ln w="12700">
            <a:solidFill>
              <a:srgbClr val="1E2C3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92440" y="2551176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edu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144000" y="255117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Data Science, Telkom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092440" y="3054096"/>
            <a:ext cx="3200400" cy="0"/>
          </a:xfrm>
          <a:prstGeom prst="line">
            <a:avLst/>
          </a:prstGeom>
          <a:noFill/>
          <a:ln w="12700">
            <a:solidFill>
              <a:srgbClr val="1E2C3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92440" y="3209544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gpa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9144000" y="320954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3.74 / 4.00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092440" y="3712464"/>
            <a:ext cx="3200400" cy="0"/>
          </a:xfrm>
          <a:prstGeom prst="line">
            <a:avLst/>
          </a:prstGeom>
          <a:noFill/>
          <a:ln w="12700">
            <a:solidFill>
              <a:srgbClr val="1E2C3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92440" y="3867912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base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9144000" y="386791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Bandung, ID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092440" y="4370832"/>
            <a:ext cx="3200400" cy="0"/>
          </a:xfrm>
          <a:prstGeom prst="line">
            <a:avLst/>
          </a:prstGeom>
          <a:noFill/>
          <a:ln w="12700">
            <a:solidFill>
              <a:srgbClr val="1E2C3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092440" y="452628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focus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144000" y="45262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SQL · Power BI · Python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8092440" y="5029200"/>
            <a:ext cx="3200400" cy="0"/>
          </a:xfrm>
          <a:prstGeom prst="line">
            <a:avLst/>
          </a:prstGeom>
          <a:noFill/>
          <a:ln w="12700">
            <a:solidFill>
              <a:srgbClr val="1E2C3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092440" y="518464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lang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144000" y="5184648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ID native · EN pro</a:t>
            </a:r>
            <a:endParaRPr lang="en-US" sz="1100" dirty="0"/>
          </a:p>
        </p:txBody>
      </p:sp>
      <p:sp>
        <p:nvSpPr>
          <p:cNvPr id="26" name="Text 24">
            <a:hlinkClick r:id="rId1" tooltip=""/>
          </p:cNvPr>
          <p:cNvSpPr/>
          <p:nvPr/>
        </p:nvSpPr>
        <p:spPr>
          <a:xfrm>
            <a:off x="548640" y="644652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u="sng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 maganghubportofolio.vercel.app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— STACK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skills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Tools di seluruh siklus data — dari ekstraksi hingga storytelling.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240280"/>
            <a:ext cx="5349240" cy="1874520"/>
          </a:xfrm>
          <a:prstGeom prst="roundRect">
            <a:avLst>
              <a:gd name="adj" fmla="val 439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22960" y="244144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▸ DATA ANALYSIS &amp; BI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22960" y="2898648"/>
            <a:ext cx="4846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Power BI    SQL    Python    pandas    numpy    Looker Studio    Tableau    Excel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172200" y="2240280"/>
            <a:ext cx="5349240" cy="1874520"/>
          </a:xfrm>
          <a:prstGeom prst="roundRect">
            <a:avLst>
              <a:gd name="adj" fmla="val 439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446520" y="244144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▸ DATABASE &amp; MODELING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46520" y="2898648"/>
            <a:ext cx="4846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MySQL    Star Schema    Data Warehouse    ETL    Data Modeling    Data Cleaning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48640" y="4297680"/>
            <a:ext cx="5349240" cy="1874520"/>
          </a:xfrm>
          <a:prstGeom prst="roundRect">
            <a:avLst>
              <a:gd name="adj" fmla="val 439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822960" y="449884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▸ MACHINE LEARNING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22960" y="4956048"/>
            <a:ext cx="4846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scikit-learn    Random Forest    XGBoost    SVM    Time Series    Feature Eng.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172200" y="4297680"/>
            <a:ext cx="5349240" cy="1874520"/>
          </a:xfrm>
          <a:prstGeom prst="roundRect">
            <a:avLst>
              <a:gd name="adj" fmla="val 439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446520" y="449884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▸ AI &amp; AUTOMATION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46520" y="4956048"/>
            <a:ext cx="4846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Streamlit    API Integration    Gemini AI    NLP    Web Scraping    Telegram Bot</a:t>
            </a:r>
            <a:endParaRPr lang="en-US" sz="1250" dirty="0"/>
          </a:p>
        </p:txBody>
      </p:sp>
      <p:sp>
        <p:nvSpPr>
          <p:cNvPr id="17" name="Text 15">
            <a:hlinkClick r:id="rId1" tooltip=""/>
          </p:cNvPr>
          <p:cNvSpPr/>
          <p:nvPr/>
        </p:nvSpPr>
        <p:spPr>
          <a:xfrm>
            <a:off x="548640" y="644652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u="sng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 maganghubportofolio.vercel.app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— FEATURED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End-to-end dashboard architecture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Dari banyak database  →  satu model  →  satu dashboard.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" y="2331720"/>
            <a:ext cx="3200400" cy="1554480"/>
          </a:xfrm>
          <a:prstGeom prst="roundRect">
            <a:avLst>
              <a:gd name="adj" fmla="val 5294"/>
            </a:avLst>
          </a:prstGeom>
          <a:solidFill>
            <a:srgbClr val="16212F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60120" y="254203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Multi-Database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60120" y="30175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jadiASN · jadiBUMN · jadiOJK</a:t>
            </a:r>
            <a:endParaRPr lang="en-US" sz="10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sumber terpisah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3977640" y="2697480"/>
            <a:ext cx="640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617720" y="2331720"/>
            <a:ext cx="3200400" cy="1554480"/>
          </a:xfrm>
          <a:prstGeom prst="roundRect">
            <a:avLst>
              <a:gd name="adj" fmla="val 5294"/>
            </a:avLst>
          </a:prstGeom>
          <a:solidFill>
            <a:srgbClr val="16212F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846320" y="254203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 Schema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46320" y="30175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fact + dimension</a:t>
            </a:r>
            <a:endParaRPr lang="en-US" sz="10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ETL → AllinMain DW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863840" y="2697480"/>
            <a:ext cx="640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000" dirty="0"/>
          </a:p>
        </p:txBody>
      </p:sp>
      <p:sp>
        <p:nvSpPr>
          <p:cNvPr id="13" name="Shape 11"/>
          <p:cNvSpPr/>
          <p:nvPr/>
        </p:nvSpPr>
        <p:spPr>
          <a:xfrm>
            <a:off x="8503920" y="2331720"/>
            <a:ext cx="3200400" cy="1554480"/>
          </a:xfrm>
          <a:prstGeom prst="roundRect">
            <a:avLst>
              <a:gd name="adj" fmla="val 5294"/>
            </a:avLst>
          </a:prstGeom>
          <a:solidFill>
            <a:srgbClr val="16212F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8732520" y="254203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BI ⇄ MySQL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732520" y="30175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live connection</a:t>
            </a:r>
            <a:endParaRPr lang="en-US" sz="10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dashboard real-time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731520" y="42976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[01]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508760" y="429768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Extract &amp; integrate.  </a:t>
            </a:r>
            <a:pPr indent="0" marL="0">
              <a:buNone/>
            </a:pPr>
            <a:r>
              <a:rPr lang="en-US" sz="12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Tarik data mentah dari beberapa MySQL DB, jaga integritas saat digabung.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09360" y="42976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[02]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086600" y="429768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 schema modeling.  </a:t>
            </a:r>
            <a:pPr indent="0" marL="0">
              <a:buNone/>
            </a:pPr>
            <a:r>
              <a:rPr lang="en-US" sz="12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Rancang fakta &amp; dimensi agar query cepat dan relasi bersih.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31520" y="534924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[03]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508760" y="534924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Power BI.  </a:t>
            </a:r>
            <a:pPr indent="0" marL="0">
              <a:buNone/>
            </a:pPr>
            <a:r>
              <a:rPr lang="en-US" sz="12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Hubungkan Power BI ke MySQL — update tanpa ekspor manual.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309360" y="534924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[04]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086600" y="534924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Decision-ready.  </a:t>
            </a:r>
            <a:pPr indent="0" marL="0">
              <a:buNone/>
            </a:pPr>
            <a:r>
              <a:rPr lang="en-US" sz="12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KPI revenue, user, &amp; paket siap untuk keputusan strategis.</a:t>
            </a:r>
            <a:endParaRPr lang="en-US" sz="1200" dirty="0"/>
          </a:p>
        </p:txBody>
      </p:sp>
      <p:sp>
        <p:nvSpPr>
          <p:cNvPr id="24" name="Text 22">
            <a:hlinkClick r:id="rId1" tooltip=""/>
          </p:cNvPr>
          <p:cNvSpPr/>
          <p:nvPr/>
        </p:nvSpPr>
        <p:spPr>
          <a:xfrm>
            <a:off x="548640" y="644652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u="sng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 maganghubportofolio.vercel.app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— DATA MODEL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 schema: satu Fact, dikelilingi Dimension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034540" y="2084832"/>
            <a:ext cx="4069080" cy="1618488"/>
          </a:xfrm>
          <a:prstGeom prst="line">
            <a:avLst/>
          </a:prstGeom>
          <a:noFill/>
          <a:ln w="19050">
            <a:solidFill>
              <a:srgbClr val="2A3D54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>
            <a:off x="6103620" y="2084832"/>
            <a:ext cx="0" cy="1618488"/>
          </a:xfrm>
          <a:prstGeom prst="line">
            <a:avLst/>
          </a:prstGeom>
          <a:noFill/>
          <a:ln w="19050">
            <a:solidFill>
              <a:srgbClr val="2A3D54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 flipV="1">
            <a:off x="6103620" y="2084832"/>
            <a:ext cx="4069080" cy="1618488"/>
          </a:xfrm>
          <a:prstGeom prst="line">
            <a:avLst/>
          </a:prstGeom>
          <a:noFill/>
          <a:ln w="19050">
            <a:solidFill>
              <a:srgbClr val="2A3D54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 flipV="1">
            <a:off x="2034540" y="3703320"/>
            <a:ext cx="4069080" cy="1645920"/>
          </a:xfrm>
          <a:prstGeom prst="line">
            <a:avLst/>
          </a:prstGeom>
          <a:noFill/>
          <a:ln w="19050">
            <a:solidFill>
              <a:srgbClr val="2A3D54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6103620" y="3703320"/>
            <a:ext cx="0" cy="1645920"/>
          </a:xfrm>
          <a:prstGeom prst="line">
            <a:avLst/>
          </a:prstGeom>
          <a:noFill/>
          <a:ln w="19050">
            <a:solidFill>
              <a:srgbClr val="2A3D54"/>
            </a:solidFill>
            <a:prstDash val="dash"/>
          </a:ln>
        </p:spPr>
      </p:sp>
      <p:sp>
        <p:nvSpPr>
          <p:cNvPr id="9" name="Shape 7"/>
          <p:cNvSpPr/>
          <p:nvPr/>
        </p:nvSpPr>
        <p:spPr>
          <a:xfrm>
            <a:off x="6103620" y="3703320"/>
            <a:ext cx="4069080" cy="1645920"/>
          </a:xfrm>
          <a:prstGeom prst="line">
            <a:avLst/>
          </a:prstGeom>
          <a:noFill/>
          <a:ln w="19050">
            <a:solidFill>
              <a:srgbClr val="2A3D54"/>
            </a:solidFill>
            <a:prstDash val="dash"/>
          </a:ln>
        </p:spPr>
      </p:sp>
      <p:sp>
        <p:nvSpPr>
          <p:cNvPr id="10" name="Shape 8"/>
          <p:cNvSpPr/>
          <p:nvPr/>
        </p:nvSpPr>
        <p:spPr>
          <a:xfrm>
            <a:off x="914400" y="1627632"/>
            <a:ext cx="2240280" cy="914400"/>
          </a:xfrm>
          <a:prstGeom prst="roundRect">
            <a:avLst>
              <a:gd name="adj" fmla="val 900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078992" y="173736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◈ DimDate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078992" y="2084832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key (PK) · attributes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983480" y="1627632"/>
            <a:ext cx="2240280" cy="914400"/>
          </a:xfrm>
          <a:prstGeom prst="roundRect">
            <a:avLst>
              <a:gd name="adj" fmla="val 900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5148072" y="173736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◈ DimUser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148072" y="2084832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key (PK) · attributes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9052560" y="1627632"/>
            <a:ext cx="2240280" cy="914400"/>
          </a:xfrm>
          <a:prstGeom prst="roundRect">
            <a:avLst>
              <a:gd name="adj" fmla="val 900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9217152" y="173736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◈ DimPackage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217152" y="2084832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key (PK) · attributes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914400" y="4892040"/>
            <a:ext cx="2240280" cy="914400"/>
          </a:xfrm>
          <a:prstGeom prst="roundRect">
            <a:avLst>
              <a:gd name="adj" fmla="val 900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1078992" y="500176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◈ DimPayment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78992" y="534924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key (PK) · attributes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983480" y="4892040"/>
            <a:ext cx="2240280" cy="914400"/>
          </a:xfrm>
          <a:prstGeom prst="roundRect">
            <a:avLst>
              <a:gd name="adj" fmla="val 900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5148072" y="500176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◈ DimPlatform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148072" y="534924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key (PK) · attributes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9052560" y="4892040"/>
            <a:ext cx="2240280" cy="914400"/>
          </a:xfrm>
          <a:prstGeom prst="roundRect">
            <a:avLst>
              <a:gd name="adj" fmla="val 900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9217152" y="500176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◈ DimContent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9217152" y="534924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key (PK) · attributes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4983480" y="2834640"/>
            <a:ext cx="2240280" cy="1737360"/>
          </a:xfrm>
          <a:prstGeom prst="roundRect">
            <a:avLst>
              <a:gd name="adj" fmla="val 4737"/>
            </a:avLst>
          </a:prstGeom>
          <a:solidFill>
            <a:srgbClr val="059669"/>
          </a:solidFill>
          <a:ln w="25400">
            <a:solidFill>
              <a:srgbClr val="34D399"/>
            </a:solidFill>
            <a:prstDash val="solid"/>
          </a:ln>
          <a:effectLst>
            <a:outerShdw sx="100000" sy="100000" kx="0" ky="0" algn="bl" rotWithShape="0" blurRad="203200" dist="50800" dir="5400000">
              <a:srgbClr val="000000">
                <a:alpha val="4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5166360" y="2980944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★ FactSales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5166360" y="3383280"/>
            <a:ext cx="1920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EAFF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sales_id  PK</a:t>
            </a:r>
            <a:endParaRPr lang="en-US" sz="9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EAFF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date_key  FK</a:t>
            </a:r>
            <a:endParaRPr lang="en-US" sz="9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EAFF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user_key  FK</a:t>
            </a:r>
            <a:endParaRPr lang="en-US" sz="9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EAFF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package_key  FK</a:t>
            </a:r>
            <a:endParaRPr lang="en-US" sz="9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EAFF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revenue · qty · discount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640080" y="5897880"/>
            <a:ext cx="2606040" cy="502920"/>
          </a:xfrm>
          <a:prstGeom prst="roundRect">
            <a:avLst>
              <a:gd name="adj" fmla="val 16364"/>
            </a:avLst>
          </a:prstGeom>
          <a:solidFill>
            <a:srgbClr val="16212F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804672" y="58978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10+ tabel dimensi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3429000" y="5897880"/>
            <a:ext cx="2606040" cy="502920"/>
          </a:xfrm>
          <a:prstGeom prst="roundRect">
            <a:avLst>
              <a:gd name="adj" fmla="val 16364"/>
            </a:avLst>
          </a:prstGeom>
          <a:solidFill>
            <a:srgbClr val="16212F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3593592" y="58978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 fact table · Sales &amp; Activity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6217920" y="5897880"/>
            <a:ext cx="2606040" cy="502920"/>
          </a:xfrm>
          <a:prstGeom prst="roundRect">
            <a:avLst>
              <a:gd name="adj" fmla="val 16364"/>
            </a:avLst>
          </a:prstGeom>
          <a:solidFill>
            <a:srgbClr val="16212F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6382512" y="58978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source_app pembeda platform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9006840" y="5897880"/>
            <a:ext cx="2606040" cy="502920"/>
          </a:xfrm>
          <a:prstGeom prst="roundRect">
            <a:avLst>
              <a:gd name="adj" fmla="val 16364"/>
            </a:avLst>
          </a:prstGeom>
          <a:solidFill>
            <a:srgbClr val="16212F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9171432" y="58978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Bridge table many-to-many</a:t>
            </a:r>
            <a:endParaRPr lang="en-US" sz="1000" dirty="0"/>
          </a:p>
        </p:txBody>
      </p:sp>
      <p:sp>
        <p:nvSpPr>
          <p:cNvPr id="39" name="Text 37">
            <a:hlinkClick r:id="rId1" tooltip=""/>
          </p:cNvPr>
          <p:cNvSpPr/>
          <p:nvPr/>
        </p:nvSpPr>
        <p:spPr>
          <a:xfrm>
            <a:off x="548640" y="644652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u="sng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 maganghubportofolio.vercel.app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— OUTPUT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 showcase — Power BI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29844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Gambar diblur — data internal bersifat rahasia perusahaan.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349240" cy="2395728"/>
          </a:xfrm>
          <a:prstGeom prst="roundRect">
            <a:avLst>
              <a:gd name="adj" fmla="val 3435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pic>
        <p:nvPicPr>
          <p:cNvPr id="6" name="Image 0" descr="/sessions/laughing-amazing-bohr/mnt/webportomaganghub/dashboard-revenu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58368" y="1664208"/>
            <a:ext cx="5129784" cy="15727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3291840"/>
            <a:ext cx="4983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&amp; Transactions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31520" y="3566160"/>
            <a:ext cx="4983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Monitoring revenue &amp; transaksi · metode bayar · provider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172200" y="1554480"/>
            <a:ext cx="5349240" cy="2395728"/>
          </a:xfrm>
          <a:prstGeom prst="roundRect">
            <a:avLst>
              <a:gd name="adj" fmla="val 3435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pic>
        <p:nvPicPr>
          <p:cNvPr id="10" name="Image 1" descr="/sessions/laughing-amazing-bohr/mnt/webportomaganghub/dashboard-user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281928" y="1664208"/>
            <a:ext cx="5129784" cy="157276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355080" y="3291840"/>
            <a:ext cx="4983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&amp; Performance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6355080" y="3566160"/>
            <a:ext cx="4983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Segmentasi platform · demografi · conversion</a:t>
            </a:r>
            <a:endParaRPr lang="en-US" sz="900" dirty="0"/>
          </a:p>
        </p:txBody>
      </p:sp>
      <p:sp>
        <p:nvSpPr>
          <p:cNvPr id="13" name="Shape 9"/>
          <p:cNvSpPr/>
          <p:nvPr/>
        </p:nvSpPr>
        <p:spPr>
          <a:xfrm>
            <a:off x="548640" y="4096512"/>
            <a:ext cx="5349240" cy="2395728"/>
          </a:xfrm>
          <a:prstGeom prst="roundRect">
            <a:avLst>
              <a:gd name="adj" fmla="val 3435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pic>
        <p:nvPicPr>
          <p:cNvPr id="14" name="Image 2" descr="/sessions/laughing-amazing-bohr/mnt/webportomaganghub/dashboard-package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58368" y="4206240"/>
            <a:ext cx="5129784" cy="157276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31520" y="5833872"/>
            <a:ext cx="4983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 Pricing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731520" y="6108192"/>
            <a:ext cx="4983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Struktur harga &amp; diskon paket · ringkasan per segmen</a:t>
            </a:r>
            <a:endParaRPr lang="en-US" sz="900" dirty="0"/>
          </a:p>
        </p:txBody>
      </p:sp>
      <p:sp>
        <p:nvSpPr>
          <p:cNvPr id="17" name="Shape 12"/>
          <p:cNvSpPr/>
          <p:nvPr/>
        </p:nvSpPr>
        <p:spPr>
          <a:xfrm>
            <a:off x="6172200" y="4096512"/>
            <a:ext cx="5349240" cy="2395728"/>
          </a:xfrm>
          <a:prstGeom prst="roundRect">
            <a:avLst>
              <a:gd name="adj" fmla="val 3435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pic>
        <p:nvPicPr>
          <p:cNvPr id="18" name="Image 3" descr="/sessions/laughing-amazing-bohr/mnt/webportomaganghub/dashboard-activity.jp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281928" y="4206240"/>
            <a:ext cx="5129784" cy="157276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355080" y="5833872"/>
            <a:ext cx="4983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 Activity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6355080" y="6108192"/>
            <a:ext cx="4983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Tryout · Latsol · Course · Liveclass lintas platform</a:t>
            </a:r>
            <a:endParaRPr lang="en-US" sz="900" dirty="0"/>
          </a:p>
        </p:txBody>
      </p:sp>
      <p:sp>
        <p:nvSpPr>
          <p:cNvPr id="21" name="Text 15">
            <a:hlinkClick r:id="rId5" tooltip=""/>
          </p:cNvPr>
          <p:cNvSpPr/>
          <p:nvPr/>
        </p:nvSpPr>
        <p:spPr>
          <a:xfrm>
            <a:off x="548640" y="644652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u="sng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 maganghubportofolio.vercel.app</a:t>
            </a:r>
            <a:endParaRPr lang="en-US" sz="900" dirty="0"/>
          </a:p>
        </p:txBody>
      </p:sp>
      <p:sp>
        <p:nvSpPr>
          <p:cNvPr id="22" name="Text 16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 — TRACK RECORD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Rekap pekerjaan magang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 pekerjaan · Feb–Jun 2026 · lintas divisi Cerebrum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1417320" cy="914400"/>
          </a:xfrm>
          <a:prstGeom prst="roundRect">
            <a:avLst>
              <a:gd name="adj" fmla="val 900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58368" y="2029968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76656" y="2505456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Tasks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2103120" y="1920240"/>
            <a:ext cx="1417320" cy="914400"/>
          </a:xfrm>
          <a:prstGeom prst="roundRect">
            <a:avLst>
              <a:gd name="adj" fmla="val 900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2212848" y="2029968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2231136" y="2505456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Divisi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3657600" y="1920240"/>
            <a:ext cx="1417320" cy="914400"/>
          </a:xfrm>
          <a:prstGeom prst="roundRect">
            <a:avLst>
              <a:gd name="adj" fmla="val 900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767328" y="2029968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3785616" y="2505456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Bulan aktif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5212080" y="1920240"/>
            <a:ext cx="1417320" cy="914400"/>
          </a:xfrm>
          <a:prstGeom prst="roundRect">
            <a:avLst>
              <a:gd name="adj" fmla="val 900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5321808" y="2029968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340096" y="2505456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Deliverable terlink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548640" y="3154680"/>
            <a:ext cx="5943600" cy="3246120"/>
          </a:xfrm>
          <a:prstGeom prst="roundRect">
            <a:avLst>
              <a:gd name="adj" fmla="val 2535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777240" y="32918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JENIS PEKERJAAN</a:t>
            </a:r>
            <a:endParaRPr lang="en-US" sz="1100" dirty="0"/>
          </a:p>
        </p:txBody>
      </p:sp>
      <p:graphicFrame>
        <p:nvGraphicFramePr>
          <p:cNvPr id="19" name="Chart 0" descr=""/>
          <p:cNvGraphicFramePr/>
          <p:nvPr/>
        </p:nvGraphicFramePr>
        <p:xfrm>
          <a:off x="640080" y="3611880"/>
          <a:ext cx="5760720" cy="2697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0" name="Shape 17"/>
          <p:cNvSpPr/>
          <p:nvPr/>
        </p:nvSpPr>
        <p:spPr>
          <a:xfrm>
            <a:off x="6720840" y="3154680"/>
            <a:ext cx="4892040" cy="3246120"/>
          </a:xfrm>
          <a:prstGeom prst="roundRect">
            <a:avLst>
              <a:gd name="adj" fmla="val 2535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21" name="Text 18"/>
          <p:cNvSpPr/>
          <p:nvPr/>
        </p:nvSpPr>
        <p:spPr>
          <a:xfrm>
            <a:off x="6949440" y="32918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SUMBER PERMINTAAN</a:t>
            </a:r>
            <a:endParaRPr lang="en-US" sz="1100" dirty="0"/>
          </a:p>
        </p:txBody>
      </p:sp>
      <p:graphicFrame>
        <p:nvGraphicFramePr>
          <p:cNvPr id="22" name="Chart 1" descr=""/>
          <p:cNvGraphicFramePr/>
          <p:nvPr/>
        </p:nvGraphicFramePr>
        <p:xfrm>
          <a:off x="6766560" y="3566160"/>
          <a:ext cx="265176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 19"/>
          <p:cNvSpPr/>
          <p:nvPr/>
        </p:nvSpPr>
        <p:spPr>
          <a:xfrm>
            <a:off x="9464040" y="42976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■ </a:t>
            </a:r>
            <a:pPr indent="0" marL="0">
              <a:buNone/>
            </a:pPr>
            <a:r>
              <a:rPr lang="en-US" sz="110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Request — 80</a:t>
            </a:r>
            <a:endParaRPr lang="en-US" sz="1100" dirty="0"/>
          </a:p>
        </p:txBody>
      </p:sp>
      <p:sp>
        <p:nvSpPr>
          <p:cNvPr id="24" name="Text 20"/>
          <p:cNvSpPr/>
          <p:nvPr/>
        </p:nvSpPr>
        <p:spPr>
          <a:xfrm>
            <a:off x="9464040" y="47091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2D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■ </a:t>
            </a:r>
            <a:pPr indent="0" marL="0">
              <a:buNone/>
            </a:pPr>
            <a:r>
              <a:rPr lang="en-US" sz="1100" dirty="0">
                <a:solidFill>
                  <a:srgbClr val="8B9C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Main — 40</a:t>
            </a:r>
            <a:endParaRPr lang="en-US" sz="1100" dirty="0"/>
          </a:p>
        </p:txBody>
      </p:sp>
      <p:sp>
        <p:nvSpPr>
          <p:cNvPr id="25" name="Text 21"/>
          <p:cNvSpPr/>
          <p:nvPr/>
        </p:nvSpPr>
        <p:spPr>
          <a:xfrm>
            <a:off x="9464040" y="521208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Divisi: Produk 62 · Marketing 30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Management 24 · IT 22 · VOC 3</a:t>
            </a:r>
            <a:endParaRPr lang="en-US" sz="950" dirty="0"/>
          </a:p>
        </p:txBody>
      </p:sp>
      <p:sp>
        <p:nvSpPr>
          <p:cNvPr id="26" name="Text 22">
            <a:hlinkClick r:id="rId3" tooltip=""/>
          </p:cNvPr>
          <p:cNvSpPr/>
          <p:nvPr/>
        </p:nvSpPr>
        <p:spPr>
          <a:xfrm>
            <a:off x="548640" y="644652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u="sng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 maganghubportofolio.vercel.app</a:t>
            </a:r>
            <a:endParaRPr lang="en-US" sz="900" dirty="0"/>
          </a:p>
        </p:txBody>
      </p:sp>
      <p:sp>
        <p:nvSpPr>
          <p:cNvPr id="27" name="Text 23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 — WORK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Projects &amp; impact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520440" cy="2148840"/>
          </a:xfrm>
          <a:prstGeom prst="roundRect">
            <a:avLst>
              <a:gd name="adj" fmla="val 383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77240" y="178308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22D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streamlit app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777240" y="2130552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Cerezoom Analyst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274320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Analisis data Zoom untuk memantau liveclass — Python &amp; Streamlit, deployed live.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79392" y="1600200"/>
            <a:ext cx="3520440" cy="2148840"/>
          </a:xfrm>
          <a:prstGeom prst="roundRect">
            <a:avLst>
              <a:gd name="adj" fmla="val 383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507992" y="178308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22D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pricing tool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507992" y="2130552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Cerepackage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07992" y="274320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 analisis &amp; optimasi harga paket untuk strategi pricing marketing.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10144" y="1600200"/>
            <a:ext cx="3520440" cy="2148840"/>
          </a:xfrm>
          <a:prstGeom prst="roundRect">
            <a:avLst>
              <a:gd name="adj" fmla="val 383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238744" y="178308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22D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quality control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8238744" y="2130552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 Soal Duplikat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238744" y="274320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Deteksi soal duplikat (ASN, BUMN) — SQL + Streamlit menjaga kualitas konten.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931920"/>
            <a:ext cx="3520440" cy="2148840"/>
          </a:xfrm>
          <a:prstGeom prst="roundRect">
            <a:avLst>
              <a:gd name="adj" fmla="val 383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777240" y="411480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22D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automation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777240" y="4462272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Generator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77240" y="507492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Otomasi pembuatan laporan, memangkas proses manual berulang.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79392" y="3931920"/>
            <a:ext cx="3520440" cy="2148840"/>
          </a:xfrm>
          <a:prstGeom prst="roundRect">
            <a:avLst>
              <a:gd name="adj" fmla="val 383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507992" y="411480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22D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business analysis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4507992" y="4462272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Competitor &amp; Forecast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507992" y="507492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Analisa 5 kompetitor, prediksi user 2026, root-cause penurunan Cerebrum.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10144" y="3931920"/>
            <a:ext cx="3520440" cy="2148840"/>
          </a:xfrm>
          <a:prstGeom prst="roundRect">
            <a:avLst>
              <a:gd name="adj" fmla="val 383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8238744" y="411480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22D3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data engineering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8238744" y="4462272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Warehouse AllinMain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238744" y="507492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Konsolidasi data lintas platform + mapping package–journey antar dimensi.</a:t>
            </a:r>
            <a:endParaRPr lang="en-US" sz="1100" dirty="0"/>
          </a:p>
        </p:txBody>
      </p:sp>
      <p:sp>
        <p:nvSpPr>
          <p:cNvPr id="28" name="Text 26">
            <a:hlinkClick r:id="rId1" tooltip=""/>
          </p:cNvPr>
          <p:cNvSpPr/>
          <p:nvPr/>
        </p:nvSpPr>
        <p:spPr>
          <a:xfrm>
            <a:off x="548640" y="644652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u="sng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 maganghubportofolio.vercel.app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 — PATH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2194560"/>
            <a:ext cx="0" cy="3840480"/>
          </a:xfrm>
          <a:prstGeom prst="line">
            <a:avLst/>
          </a:prstGeom>
          <a:noFill/>
          <a:ln w="19050">
            <a:solidFill>
              <a:srgbClr val="2A3D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3816" y="2148840"/>
            <a:ext cx="201168" cy="201168"/>
          </a:xfrm>
          <a:prstGeom prst="ellipse">
            <a:avLst/>
          </a:prstGeom>
          <a:solidFill>
            <a:srgbClr val="34D399"/>
          </a:solidFill>
          <a:ln w="25400">
            <a:solidFill>
              <a:srgbClr val="34D39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8016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Nov 2025 — Sekarang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280160" y="2386584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80160" y="26974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PT Cerebrum Edukanesia Nusantara · Bandung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280160" y="2935224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Pipeline data end-to-end dari MySQL, transformasi &amp; cleaning, dashboard Power BI interaktif untuk keputusan strategis.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813816" y="3227832"/>
            <a:ext cx="201168" cy="201168"/>
          </a:xfrm>
          <a:prstGeom prst="ellipse">
            <a:avLst/>
          </a:prstGeom>
          <a:solidFill>
            <a:srgbClr val="0A0E14"/>
          </a:solidFill>
          <a:ln w="25400">
            <a:solidFill>
              <a:srgbClr val="5A6B7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80160" y="318211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Jun 2025 — Nov 2025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80160" y="3465576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Database Engineer (Freelance)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280160" y="377647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Garda Abdi Negara · Remote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280160" y="4014216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Solusi AI Google Gemini API (akurasi 92%); otomasi konversi 10K+ soal untuk 200+ user, hemat waktu 75%.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3816" y="4306824"/>
            <a:ext cx="201168" cy="201168"/>
          </a:xfrm>
          <a:prstGeom prst="ellipse">
            <a:avLst/>
          </a:prstGeom>
          <a:solidFill>
            <a:srgbClr val="0A0E14"/>
          </a:solidFill>
          <a:ln w="25400">
            <a:solidFill>
              <a:srgbClr val="5A6B7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280160" y="426110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Feb 2024 — Jun 2025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1280160" y="4544568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Science Teaching Assistant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280160" y="485546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Telkom University · Bandung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280160" y="509320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Workshop Python &amp; SQL meningkatkan performa mahasiswa 30%; mengevaluasi 500+ tugas.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13816" y="5385816"/>
            <a:ext cx="201168" cy="201168"/>
          </a:xfrm>
          <a:prstGeom prst="ellipse">
            <a:avLst/>
          </a:prstGeom>
          <a:solidFill>
            <a:srgbClr val="0A0E14"/>
          </a:solidFill>
          <a:ln w="25400">
            <a:solidFill>
              <a:srgbClr val="5A6B7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280160" y="5340096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Jul 2024 — Okt 2024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1280160" y="562356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Analyst Intern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280160" y="593445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Bank Indonesia · KPw Sulsel · Makassar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280160" y="6172200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dashboard strategis (kepuasan 85%); otomasi Power BI memangkas waktu reporting 40%.</a:t>
            </a:r>
            <a:endParaRPr lang="en-US" sz="1050" dirty="0"/>
          </a:p>
        </p:txBody>
      </p:sp>
      <p:sp>
        <p:nvSpPr>
          <p:cNvPr id="25" name="Text 23">
            <a:hlinkClick r:id="rId1" tooltip=""/>
          </p:cNvPr>
          <p:cNvSpPr/>
          <p:nvPr/>
        </p:nvSpPr>
        <p:spPr>
          <a:xfrm>
            <a:off x="548640" y="644652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u="sng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 maganghubportofolio.vercel.app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91840" y="-2743200"/>
            <a:ext cx="5486400" cy="5486400"/>
          </a:xfrm>
          <a:prstGeom prst="ellipse">
            <a:avLst/>
          </a:prstGeom>
          <a:solidFill>
            <a:srgbClr val="059669">
              <a:alpha val="1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4D3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08 — CONTACT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22402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E6ED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 bicara data.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548640" y="338328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Terbuka untuk peran Data Analyst, kolaborasi, atau bertukar pikiran soal dashboard &amp; pipeline.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206240"/>
            <a:ext cx="3520440" cy="914400"/>
          </a:xfrm>
          <a:prstGeom prst="roundRect">
            <a:avLst>
              <a:gd name="adj" fmla="val 900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77240" y="4206240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✉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417320" y="4206240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akbaralqahri@gmail.com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297680" y="4206240"/>
            <a:ext cx="3520440" cy="914400"/>
          </a:xfrm>
          <a:prstGeom prst="roundRect">
            <a:avLst>
              <a:gd name="adj" fmla="val 900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526280" y="4206240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166360" y="4206240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linkedin.com/in/akbaralqahri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4206240"/>
            <a:ext cx="3520440" cy="914400"/>
          </a:xfrm>
          <a:prstGeom prst="roundRect">
            <a:avLst>
              <a:gd name="adj" fmla="val 9000"/>
            </a:avLst>
          </a:prstGeom>
          <a:solidFill>
            <a:srgbClr val="121B28"/>
          </a:solidFill>
          <a:ln w="12700">
            <a:solidFill>
              <a:srgbClr val="1E2C3D"/>
            </a:solidFill>
            <a:prstDash val="solid"/>
          </a:ln>
          <a:effectLst>
            <a:outerShdw sx="100000" sy="100000" kx="0" ky="0" algn="bl" rotWithShape="0" blurRad="114300" dist="38100" dir="5400000">
              <a:srgbClr val="000000">
                <a:alpha val="4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275320" y="4206240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☏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915400" y="4206240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085-211-944-977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5349240"/>
            <a:ext cx="6766560" cy="658368"/>
          </a:xfrm>
          <a:prstGeom prst="roundRect">
            <a:avLst>
              <a:gd name="adj" fmla="val 16667"/>
            </a:avLst>
          </a:prstGeom>
          <a:solidFill>
            <a:srgbClr val="059669"/>
          </a:solidFill>
          <a:ln w="19050">
            <a:solidFill>
              <a:srgbClr val="34D399"/>
            </a:solidFill>
            <a:prstDash val="solid"/>
          </a:ln>
          <a:effectLst>
            <a:outerShdw sx="100000" sy="100000" kx="0" ky="0" algn="bl" rotWithShape="0" blurRad="152400" dist="38100" dir="5400000">
              <a:srgbClr val="000000">
                <a:alpha val="45000"/>
              </a:srgbClr>
            </a:outerShdw>
          </a:effectLst>
        </p:spPr>
      </p:sp>
      <p:sp>
        <p:nvSpPr>
          <p:cNvPr id="16" name="Text 14">
            <a:hlinkClick r:id="rIdundefined" tooltip=""/>
          </p:cNvPr>
          <p:cNvSpPr/>
          <p:nvPr/>
        </p:nvSpPr>
        <p:spPr>
          <a:xfrm>
            <a:off x="548640" y="5349240"/>
            <a:ext cx="6766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u="sng" dirty="0">
                <a:solidFill>
                  <a:srgbClr val="EAFF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  <a:hlinkClick r:id="rIdundefined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🌐  Live portfolio  —  </a:t>
            </a:r>
            <a:pPr algn="ctr" indent="0" marL="0">
              <a:buNone/>
            </a:pPr>
            <a:r>
              <a:rPr lang="en-US" sz="1300" b="1" u="sng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  <a:hlinkClick r:id="rIdundefined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maganghubportofolio.vercel.app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63093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B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Built with data · SQL · Power BI · Python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Analyst Portfolio</dc:title>
  <dc:subject>PptxGenJS Presentation</dc:subject>
  <dc:creator>Muhammad Ali Akbar Al-Qahri</dc:creator>
  <cp:lastModifiedBy>Muhammad Ali Akbar Al-Qahri</cp:lastModifiedBy>
  <cp:revision>1</cp:revision>
  <dcterms:created xsi:type="dcterms:W3CDTF">2026-06-22T06:55:51Z</dcterms:created>
  <dcterms:modified xsi:type="dcterms:W3CDTF">2026-06-22T06:55:51Z</dcterms:modified>
</cp:coreProperties>
</file>